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62" r:id="rId3"/>
    <p:sldId id="280" r:id="rId4"/>
    <p:sldId id="287" r:id="rId5"/>
    <p:sldId id="285" r:id="rId6"/>
    <p:sldId id="288" r:id="rId7"/>
    <p:sldId id="291" r:id="rId8"/>
    <p:sldId id="290" r:id="rId9"/>
    <p:sldId id="289" r:id="rId10"/>
    <p:sldId id="270" r:id="rId11"/>
    <p:sldId id="272" r:id="rId12"/>
    <p:sldId id="292" r:id="rId13"/>
    <p:sldId id="293" r:id="rId14"/>
    <p:sldId id="264" r:id="rId15"/>
    <p:sldId id="258" r:id="rId16"/>
    <p:sldId id="294" r:id="rId17"/>
    <p:sldId id="295" r:id="rId18"/>
    <p:sldId id="296" r:id="rId19"/>
    <p:sldId id="297" r:id="rId20"/>
    <p:sldId id="298" r:id="rId21"/>
  </p:sldIdLst>
  <p:sldSz cx="12192000" cy="6858000"/>
  <p:notesSz cx="6858000" cy="9144000"/>
  <p:embeddedFontLst>
    <p:embeddedFont>
      <p:font typeface="Pretendard" panose="02000503000000020004" pitchFamily="2" charset="-127"/>
      <p:regular r:id="rId22"/>
      <p:bold r:id="rId23"/>
    </p:embeddedFont>
    <p:embeddedFont>
      <p:font typeface="Pretendard Black" panose="02000A03000000020004" pitchFamily="2" charset="-127"/>
      <p:bold r:id="rId24"/>
    </p:embeddedFont>
    <p:embeddedFont>
      <p:font typeface="Pretendard Light" panose="02000403000000020004" pitchFamily="2" charset="-127"/>
      <p:regular r:id="rId25"/>
    </p:embeddedFont>
    <p:embeddedFont>
      <p:font typeface="Pretendard Medium" panose="02000603000000020004" pitchFamily="2" charset="-127"/>
      <p:regular r:id="rId26"/>
    </p:embeddedFont>
    <p:embeddedFont>
      <p:font typeface="Pretendard SemiBold" panose="02000703000000020004" pitchFamily="2" charset="-127"/>
      <p:regular r:id="rId26"/>
      <p:bold r:id="rId26"/>
    </p:embeddedFont>
    <p:embeddedFont>
      <p:font typeface="Pretendard Thin" panose="02000203000000020004" pitchFamily="2" charset="-127"/>
      <p:regular r:id="rId27"/>
    </p:embeddedFont>
    <p:embeddedFont>
      <p:font typeface="Cambria Math" panose="02040503050406030204" pitchFamily="18" charset="0"/>
      <p:regular r:id="rId28"/>
    </p:embeddedFont>
    <p:embeddedFont>
      <p:font typeface="Poppins" panose="00000500000000000000" pitchFamily="2" charset="0"/>
      <p:regular r:id="rId29"/>
      <p:bold r:id="rId30"/>
      <p:italic r:id="rId31"/>
      <p:boldItalic r:id="rId32"/>
    </p:embeddedFont>
  </p:embeddedFontLst>
  <p:defaultTextStyle>
    <a:defPPr>
      <a:defRPr lang="ko-Kore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EE46"/>
    <a:srgbClr val="039FFB"/>
    <a:srgbClr val="0452F9"/>
    <a:srgbClr val="E9B672"/>
    <a:srgbClr val="CAE4F2"/>
    <a:srgbClr val="CAC4F1"/>
    <a:srgbClr val="B7E1EE"/>
    <a:srgbClr val="F4D5E3"/>
    <a:srgbClr val="F0B6C8"/>
    <a:srgbClr val="F2ED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37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9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A198B-4FC8-EBD2-2F28-2DCC1CADD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6DAFFA-0B61-F7A8-2DD7-E7BFF1A21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6503B4-B00F-1ABA-C392-DEEAD468D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2E9877-192E-1A43-EDD6-DAC75F20B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72881E-9C2B-23EF-5A9D-F1B1DCDF3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4770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EA1D7-5267-46A7-D0D4-545B30C24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BE2AF2-CF11-3FDA-FCEA-C1E5BD9A8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B853B-35E7-5A9F-C721-4A0B75448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603B20-C63F-3BC4-FB48-F8605FBC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43B1AF-8C08-FDBB-80E7-45189716F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33958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F18472-49AD-E635-86D0-E49D4414F0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99BBDA-BED9-7525-7F84-48044465BF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8AAB10-DE9D-3FDA-24FF-A4F30714E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F7D7A8-C466-5A5D-A827-AED7E7E9A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3D875A-B28B-578C-126D-E43C4938C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581072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BD80CF-3A3C-9088-5E14-B7AD4E8D2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507C3F-E7F5-4007-DD97-A8062847C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9F3C96-4128-6A65-8B07-CECCEE052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2D5486-3F2D-0656-C4F3-2C691085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210E2D-E3EA-2087-408E-821DAFE1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340139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7FFD04-AD99-AEF2-1558-54748081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176404-ACD4-BEB8-9AE3-94FBC2223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829906-D21C-AA4B-C09F-E3D10922A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A0E70-D696-4B7C-AC8F-376A5309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8C35D6-BCBB-05F7-EBEE-ECEF146B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6811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B84CF-65DC-F31F-6B71-DB2A33E64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582807-C39D-9041-E5B3-0263295667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BB37BE-1160-05B1-2E1B-1054522AF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FA62EA-4B13-046A-6AB3-C06CD227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B19BE7-3CE7-0A03-C7AB-38E2F73E6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7B712F-022C-B795-4DB1-77C27170C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507498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F558AD-1422-DB35-BBD1-54F1E4A3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FDA688-29A9-7CAC-C537-7FA2E62B5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6A5EEB-177F-C058-5AAA-31A6FF944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6757B5-3068-3F20-5F3E-F626F26845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38EBE9-EB25-3BAB-D55D-71FF3E5CF4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1A2477-C0C8-17C9-8605-F156E539E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00EB06-C724-6D46-11B5-52AB85BA7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0B2423-6055-3F83-A9EF-4458E8F2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74317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42FDA-0814-4B3A-D658-B9D6A734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60303B3-BCBC-BFC7-83D0-D6CFF0285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8EF8501-86DD-E4D2-933A-7A186A8FA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06D1FD-AE2A-52B1-52D1-2C3464023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76259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4EEC61-DD5E-D5F2-B54C-9950DBB90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15D95B3-36DB-2324-6768-860AA8590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7AB9CB-1B1D-D907-FACF-633BEE25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921300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05A68-58F5-83AC-3BD2-B40EBBEBC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8BF2F0-68DF-4FED-BE81-521DB5248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5391DC-25FD-CB95-B28E-6BD225AFD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E2310-4D3E-6213-8567-0196A894B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E791A2-A44A-78A0-FB3E-3CB198F69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0432F9-BCCA-29B4-CBB1-596313F99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254604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1F5353-4EBD-A404-0769-68C3E6327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3933E7-C367-94C6-E0C8-CC47D7DC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US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737921-20BD-C1D7-7591-103E9B28B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CD2F81-33B8-030C-7BBA-B03645C9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F604C7-EEB7-3331-3154-6303B946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4B77C0-FFA7-DCAA-03DE-FA6677B17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53468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64AA87-774D-1081-537A-EAB7D820D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US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BE4287-0634-F373-AC17-89936DFB4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US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50D49F-E6FD-8965-6EA0-9AB8C8A0BD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6E65B-4D63-0246-8018-D7E9923E5A1F}" type="datetimeFigureOut">
              <a:rPr kumimoji="1" lang="ko-Kore-US" altLang="en-US" smtClean="0"/>
              <a:t>11/14/2024</a:t>
            </a:fld>
            <a:endParaRPr kumimoji="1" lang="ko-Kore-US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CEBDE1-1501-9638-05F7-5664DE6462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US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EDB5C-B1AB-B35E-1703-BE5F3077A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305A7-3BC8-0241-AC9D-4268218D723C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25247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27CA05-9E5C-3269-E924-CC66D151BF51}"/>
              </a:ext>
            </a:extLst>
          </p:cNvPr>
          <p:cNvSpPr txBox="1"/>
          <p:nvPr/>
        </p:nvSpPr>
        <p:spPr>
          <a:xfrm>
            <a:off x="830317" y="4424855"/>
            <a:ext cx="36378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241116</a:t>
            </a:r>
            <a:r>
              <a:rPr kumimoji="1" lang="ko-KR" altLang="en-US" sz="3200" b="1" spc="-60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deep </a:t>
            </a:r>
            <a:r>
              <a:rPr kumimoji="1" lang="en-US" altLang="ko-KR" sz="1600" spc="-60" dirty="0" err="1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daiv</a:t>
            </a:r>
            <a:r>
              <a:rPr kumimoji="1" lang="en-US" altLang="ko-KR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. </a:t>
            </a:r>
            <a:r>
              <a:rPr kumimoji="1" lang="ko-KR" altLang="en-US" sz="1600" spc="-60" dirty="0">
                <a:solidFill>
                  <a:prstClr val="black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자율주행팀 미팅</a:t>
            </a:r>
            <a:endParaRPr kumimoji="1" lang="ko-Kore-US" altLang="en-US" sz="3200" b="1" spc="-60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DBAB3-C7A8-CA92-FB7C-72B81CAE8892}"/>
              </a:ext>
            </a:extLst>
          </p:cNvPr>
          <p:cNvSpPr txBox="1"/>
          <p:nvPr/>
        </p:nvSpPr>
        <p:spPr>
          <a:xfrm>
            <a:off x="830317" y="5104223"/>
            <a:ext cx="1489190" cy="793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pc="-6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자율주행</a:t>
            </a:r>
            <a:endParaRPr kumimoji="1" lang="en-US" altLang="ko-KR" spc="-60" dirty="0">
              <a:latin typeface="Pretendard Thin" panose="02000203000000020004" pitchFamily="2" charset="-127"/>
              <a:ea typeface="Pretendard Thin" panose="02000203000000020004" pitchFamily="2" charset="-127"/>
              <a:cs typeface="Pretendard Thin" panose="020002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400" spc="-60" dirty="0" err="1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DeepDrive</a:t>
            </a:r>
            <a:r>
              <a:rPr kumimoji="1" lang="ko-KR" altLang="en-US" sz="1400" spc="-6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 윤성호</a:t>
            </a:r>
            <a:endParaRPr kumimoji="1" lang="en-US" altLang="ko-KR" spc="-6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CB1D864-4D03-E14D-2AF9-2981C75A01CD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91EDDCA-82C3-32FB-EC1C-21B656230576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9A8C7-346D-0BE7-0936-B8414AEC7DE8}"/>
              </a:ext>
            </a:extLst>
          </p:cNvPr>
          <p:cNvSpPr txBox="1"/>
          <p:nvPr/>
        </p:nvSpPr>
        <p:spPr>
          <a:xfrm>
            <a:off x="9583341" y="417249"/>
            <a:ext cx="2326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241116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</p:spTree>
    <p:extLst>
      <p:ext uri="{BB962C8B-B14F-4D97-AF65-F5344CB8AC3E}">
        <p14:creationId xmlns:p14="http://schemas.microsoft.com/office/powerpoint/2010/main" val="3322523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A67AC-CB89-9BB4-15E4-3E41BD3F0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D81370-32D1-80F8-4973-118A526E89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095A3-DBC7-1BFA-2D09-AFF05A1204A4}"/>
              </a:ext>
            </a:extLst>
          </p:cNvPr>
          <p:cNvSpPr txBox="1"/>
          <p:nvPr/>
        </p:nvSpPr>
        <p:spPr>
          <a:xfrm>
            <a:off x="8156325" y="316961"/>
            <a:ext cx="3902350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1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9BED69-D2DF-CACF-3F91-846F1C42F02D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67DC38-6F16-4ADD-D7C4-14CB64C1C9B1}"/>
              </a:ext>
            </a:extLst>
          </p:cNvPr>
          <p:cNvSpPr txBox="1"/>
          <p:nvPr/>
        </p:nvSpPr>
        <p:spPr>
          <a:xfrm>
            <a:off x="1080867" y="4375140"/>
            <a:ext cx="6024784" cy="1506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Camera Calibration</a:t>
            </a:r>
            <a:endParaRPr kumimoji="1" lang="en-US" altLang="ko-KR" sz="2800" b="1" spc="-6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>
              <a:lnSpc>
                <a:spcPct val="125000"/>
              </a:lnSpc>
            </a:pPr>
            <a:r>
              <a:rPr kumimoji="1" lang="ko-KR" altLang="en-US" sz="2800" b="1" spc="-6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개념 및 </a:t>
            </a:r>
            <a:r>
              <a:rPr kumimoji="1" lang="en-US" altLang="ko-KR" sz="2800" b="1" spc="-6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Setup</a:t>
            </a:r>
            <a:endParaRPr kumimoji="1" lang="en-US" altLang="ko-KR" sz="4800" b="1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3593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A4EB2-6987-9EA9-C186-CE682BE96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4A80E5-53E4-2ACC-52A9-EB18434E2457}"/>
              </a:ext>
            </a:extLst>
          </p:cNvPr>
          <p:cNvSpPr txBox="1"/>
          <p:nvPr/>
        </p:nvSpPr>
        <p:spPr>
          <a:xfrm>
            <a:off x="880557" y="742224"/>
            <a:ext cx="2736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Calibration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EBA9A8-29F2-76EC-F0FE-F528C615ECC4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B0BDEA-68C0-0335-2C10-15CB4A613311}"/>
              </a:ext>
            </a:extLst>
          </p:cNvPr>
          <p:cNvSpPr txBox="1"/>
          <p:nvPr/>
        </p:nvSpPr>
        <p:spPr>
          <a:xfrm>
            <a:off x="880557" y="1267741"/>
            <a:ext cx="566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개념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AF0852-2A2C-DE9E-722E-8FE771506419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58262F-F5E5-6AE2-E3BB-BC5CFAA8A91C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E0EEF5-7A4A-B941-EA1A-D3429839CAC0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339AF4-1407-FDB8-D134-06DC61F66CA7}"/>
              </a:ext>
            </a:extLst>
          </p:cNvPr>
          <p:cNvSpPr txBox="1"/>
          <p:nvPr/>
        </p:nvSpPr>
        <p:spPr>
          <a:xfrm>
            <a:off x="880557" y="1743266"/>
            <a:ext cx="8515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카메라의 외부 파라미터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내부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파라미터를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계산하는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것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571D86-1BF4-1306-BE86-2DDCEE321AC3}"/>
              </a:ext>
            </a:extLst>
          </p:cNvPr>
          <p:cNvSpPr txBox="1"/>
          <p:nvPr/>
        </p:nvSpPr>
        <p:spPr>
          <a:xfrm>
            <a:off x="880557" y="2611654"/>
            <a:ext cx="1188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필요한</a:t>
            </a:r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이유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D391CD-3513-503C-7F7E-A152EBE06721}"/>
              </a:ext>
            </a:extLst>
          </p:cNvPr>
          <p:cNvSpPr txBox="1"/>
          <p:nvPr/>
        </p:nvSpPr>
        <p:spPr>
          <a:xfrm>
            <a:off x="880557" y="3087179"/>
            <a:ext cx="8515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2D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정보만으로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3D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깊이를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파악할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수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있음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FEF77A-8DB0-6666-6E39-5404F6827436}"/>
              </a:ext>
            </a:extLst>
          </p:cNvPr>
          <p:cNvSpPr txBox="1"/>
          <p:nvPr/>
        </p:nvSpPr>
        <p:spPr>
          <a:xfrm>
            <a:off x="880557" y="3974040"/>
            <a:ext cx="757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준비물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880984-2C26-D720-99B9-9A493921D58A}"/>
              </a:ext>
            </a:extLst>
          </p:cNvPr>
          <p:cNvSpPr txBox="1"/>
          <p:nvPr/>
        </p:nvSpPr>
        <p:spPr>
          <a:xfrm>
            <a:off x="880557" y="4449565"/>
            <a:ext cx="8515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체커</a:t>
            </a:r>
            <a:r>
              <a:rPr kumimoji="1" lang="ko-KR" altLang="en-US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보드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카메라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OpenCV</a:t>
            </a:r>
          </a:p>
        </p:txBody>
      </p:sp>
    </p:spTree>
    <p:extLst>
      <p:ext uri="{BB962C8B-B14F-4D97-AF65-F5344CB8AC3E}">
        <p14:creationId xmlns:p14="http://schemas.microsoft.com/office/powerpoint/2010/main" val="390202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A4EB2-6987-9EA9-C186-CE682BE96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4A80E5-53E4-2ACC-52A9-EB18434E2457}"/>
              </a:ext>
            </a:extLst>
          </p:cNvPr>
          <p:cNvSpPr txBox="1"/>
          <p:nvPr/>
        </p:nvSpPr>
        <p:spPr>
          <a:xfrm>
            <a:off x="880557" y="742224"/>
            <a:ext cx="2736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Calibration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EBA9A8-29F2-76EC-F0FE-F528C615ECC4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B0BDEA-68C0-0335-2C10-15CB4A613311}"/>
              </a:ext>
            </a:extLst>
          </p:cNvPr>
          <p:cNvSpPr txBox="1"/>
          <p:nvPr/>
        </p:nvSpPr>
        <p:spPr>
          <a:xfrm>
            <a:off x="880557" y="1267741"/>
            <a:ext cx="2192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체커보드가</a:t>
            </a:r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필요한</a:t>
            </a:r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이유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AF0852-2A2C-DE9E-722E-8FE771506419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58262F-F5E5-6AE2-E3BB-BC5CFAA8A91C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E0EEF5-7A4A-B941-EA1A-D3429839CAC0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pic>
        <p:nvPicPr>
          <p:cNvPr id="13" name="그림 12" descr="사각형, 게임, 실내 게임 및 스포츠, 보드게임이(가) 표시된 사진&#10;&#10;자동 생성된 설명">
            <a:extLst>
              <a:ext uri="{FF2B5EF4-FFF2-40B4-BE49-F238E27FC236}">
                <a16:creationId xmlns:a16="http://schemas.microsoft.com/office/drawing/2014/main" id="{D87C5A07-A4F7-09C8-FF40-A0196B076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677" y="1764865"/>
            <a:ext cx="4507986" cy="25465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240CF1B-086B-BEA4-7441-7FBA5493394F}"/>
              </a:ext>
            </a:extLst>
          </p:cNvPr>
          <p:cNvSpPr txBox="1"/>
          <p:nvPr/>
        </p:nvSpPr>
        <p:spPr>
          <a:xfrm>
            <a:off x="714703" y="4600766"/>
            <a:ext cx="85152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3D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좌표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설정의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용이성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: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교차점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구조의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규칙성</a:t>
            </a:r>
            <a:endParaRPr kumimoji="1" lang="en-US" altLang="ko-KR" sz="2000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2D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좌표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인식의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정확성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: 큰 </a:t>
            </a:r>
            <a:r>
              <a:rPr kumimoji="1" lang="ko-KR" altLang="en-US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픽셀값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변화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오탐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가능성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감소</a:t>
            </a:r>
            <a:r>
              <a:rPr kumimoji="1" lang="en-US" altLang="ko-KR" sz="2000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8422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A4EB2-6987-9EA9-C186-CE682BE96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4A80E5-53E4-2ACC-52A9-EB18434E2457}"/>
              </a:ext>
            </a:extLst>
          </p:cNvPr>
          <p:cNvSpPr txBox="1"/>
          <p:nvPr/>
        </p:nvSpPr>
        <p:spPr>
          <a:xfrm>
            <a:off x="880557" y="742224"/>
            <a:ext cx="2736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Calibration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EBA9A8-29F2-76EC-F0FE-F528C615ECC4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B0BDEA-68C0-0335-2C10-15CB4A613311}"/>
              </a:ext>
            </a:extLst>
          </p:cNvPr>
          <p:cNvSpPr txBox="1"/>
          <p:nvPr/>
        </p:nvSpPr>
        <p:spPr>
          <a:xfrm>
            <a:off x="880557" y="1267741"/>
            <a:ext cx="948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Process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AF0852-2A2C-DE9E-722E-8FE771506419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58262F-F5E5-6AE2-E3BB-BC5CFAA8A91C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E0EEF5-7A4A-B941-EA1A-D3429839CAC0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4B986C-09F6-FF21-B27C-20800B6F0F14}"/>
              </a:ext>
            </a:extLst>
          </p:cNvPr>
          <p:cNvSpPr txBox="1"/>
          <p:nvPr/>
        </p:nvSpPr>
        <p:spPr>
          <a:xfrm>
            <a:off x="880557" y="1827721"/>
            <a:ext cx="84348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 1.  </a:t>
            </a:r>
            <a:r>
              <a:rPr kumimoji="1" lang="ko-KR" altLang="en-US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체커보드로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월드 좌표계의 좌표점들 구성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 2.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다양한 각도로 </a:t>
            </a:r>
            <a:r>
              <a:rPr kumimoji="1" lang="ko-KR" altLang="en-US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체커보드를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촬영 후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2D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 좌표점들 구성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 3.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두 정보를 이용해 캘리브레이션 진행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OpenCV의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cameraCalibrate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메서드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51777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8156325" y="316961"/>
            <a:ext cx="4953920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6B633A-4F2A-85FA-C0FF-0DEE707F05FF}"/>
              </a:ext>
            </a:extLst>
          </p:cNvPr>
          <p:cNvSpPr txBox="1"/>
          <p:nvPr/>
        </p:nvSpPr>
        <p:spPr>
          <a:xfrm>
            <a:off x="1080866" y="4375140"/>
            <a:ext cx="5491384" cy="93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Metric3D </a:t>
            </a:r>
            <a:r>
              <a:rPr kumimoji="1" lang="en-US" altLang="ko-KR" sz="4800" b="1" spc="-60" dirty="0" err="1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논문</a:t>
            </a: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kumimoji="1" lang="en-US" altLang="ko-KR" sz="4800" b="1" spc="-60" dirty="0" err="1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리뷰</a:t>
            </a:r>
            <a:endParaRPr kumimoji="1" lang="en-US" altLang="ko-KR" sz="4800" b="1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3529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E19A52-3403-F9F9-0441-ABF79C4936CB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22DA25-11CD-A0CB-83A4-38F338537680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6B6C8A-FCB3-73C0-5BC8-1F07F92EE86E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1B8429-6F54-A952-76E9-DEDF982F1402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34C46-FB98-E90F-C880-F806BDA036E0}"/>
              </a:ext>
            </a:extLst>
          </p:cNvPr>
          <p:cNvSpPr txBox="1"/>
          <p:nvPr/>
        </p:nvSpPr>
        <p:spPr>
          <a:xfrm>
            <a:off x="880557" y="742224"/>
            <a:ext cx="259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Metric3D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논문</a:t>
            </a:r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리뷰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405E1-4E19-C623-4BF7-C4151DE039E5}"/>
              </a:ext>
            </a:extLst>
          </p:cNvPr>
          <p:cNvSpPr txBox="1"/>
          <p:nvPr/>
        </p:nvSpPr>
        <p:spPr>
          <a:xfrm>
            <a:off x="880557" y="1267741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기존</a:t>
            </a:r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문제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CD6440-ED9C-CE7C-B2D4-4067386344A1}"/>
              </a:ext>
            </a:extLst>
          </p:cNvPr>
          <p:cNvSpPr txBox="1"/>
          <p:nvPr/>
        </p:nvSpPr>
        <p:spPr>
          <a:xfrm>
            <a:off x="880557" y="1827721"/>
            <a:ext cx="84348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하나의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이미지는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여러개의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3D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공간으로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매핑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가능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(Metric Ambiguity)</a:t>
            </a:r>
          </a:p>
          <a:p>
            <a:pPr marL="800100" lvl="1" indent="-342900">
              <a:buFont typeface="Wingdings" panose="05000000000000000000" pitchFamily="2" charset="2"/>
              <a:buChar char="è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여러 이미지를 활용하는 연구 진행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229F40-E2A8-3343-28C5-E6B289E45ACC}"/>
              </a:ext>
            </a:extLst>
          </p:cNvPr>
          <p:cNvSpPr txBox="1"/>
          <p:nvPr/>
        </p:nvSpPr>
        <p:spPr>
          <a:xfrm>
            <a:off x="880556" y="2720810"/>
            <a:ext cx="90540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SOTA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달성한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monocular metric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깊이 추정 방식은 하나의 카메라로 찍은 데이터로 학습 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800100" lvl="1" indent="-342900">
              <a:buFont typeface="Wingdings" panose="05000000000000000000" pitchFamily="2" charset="2"/>
              <a:buChar char="è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다양한 카메라 사진에 대한 적응력 부족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3E3489-56DE-A7CA-4020-1B15B613F16E}"/>
              </a:ext>
            </a:extLst>
          </p:cNvPr>
          <p:cNvSpPr txBox="1"/>
          <p:nvPr/>
        </p:nvSpPr>
        <p:spPr>
          <a:xfrm>
            <a:off x="880557" y="3664409"/>
            <a:ext cx="90540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다양한 카메라 사진으로 학습한 모델은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Affine-invariant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depth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학습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800100" lvl="1" indent="-342900">
              <a:buFont typeface="Wingdings" panose="05000000000000000000" pitchFamily="2" charset="2"/>
              <a:buChar char="è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정확한 깊이 측정 불가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380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E19A52-3403-F9F9-0441-ABF79C4936CB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22DA25-11CD-A0CB-83A4-38F338537680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6B6C8A-FCB3-73C0-5BC8-1F07F92EE86E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1B8429-6F54-A952-76E9-DEDF982F1402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34C46-FB98-E90F-C880-F806BDA036E0}"/>
              </a:ext>
            </a:extLst>
          </p:cNvPr>
          <p:cNvSpPr txBox="1"/>
          <p:nvPr/>
        </p:nvSpPr>
        <p:spPr>
          <a:xfrm>
            <a:off x="880557" y="742224"/>
            <a:ext cx="259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Metric3D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논문</a:t>
            </a:r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리뷰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405E1-4E19-C623-4BF7-C4151DE039E5}"/>
              </a:ext>
            </a:extLst>
          </p:cNvPr>
          <p:cNvSpPr txBox="1"/>
          <p:nvPr/>
        </p:nvSpPr>
        <p:spPr>
          <a:xfrm>
            <a:off x="880557" y="1267741"/>
            <a:ext cx="1352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Contribution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CD6440-ED9C-CE7C-B2D4-4067386344A1}"/>
              </a:ext>
            </a:extLst>
          </p:cNvPr>
          <p:cNvSpPr txBox="1"/>
          <p:nvPr/>
        </p:nvSpPr>
        <p:spPr>
          <a:xfrm>
            <a:off x="880557" y="1827721"/>
            <a:ext cx="843489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여러 데이터셋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(NYUv2, KITTI)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에서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Zero – shot SOTA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성능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달성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인터넷에서 무작위로 수집한 데이터의 깊이 추정이 가능할 수 있다는 가능성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Monocular SLAM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에서 발생하는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scale drift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문제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해결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800100" lvl="1" indent="-342900">
              <a:buFontTx/>
              <a:buChar char="-"/>
            </a:pP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SLAM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Simultaneous Localization And Mapping</a:t>
            </a:r>
          </a:p>
          <a:p>
            <a:pPr marL="800100" lvl="1" indent="-342900">
              <a:buFontTx/>
              <a:buChar char="-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실시간으로 주변 지도 및 현재 위치를 추정하는 문제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3805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E19A52-3403-F9F9-0441-ABF79C4936CB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22DA25-11CD-A0CB-83A4-38F338537680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6B6C8A-FCB3-73C0-5BC8-1F07F92EE86E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1B8429-6F54-A952-76E9-DEDF982F1402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34C46-FB98-E90F-C880-F806BDA036E0}"/>
              </a:ext>
            </a:extLst>
          </p:cNvPr>
          <p:cNvSpPr txBox="1"/>
          <p:nvPr/>
        </p:nvSpPr>
        <p:spPr>
          <a:xfrm>
            <a:off x="880557" y="742224"/>
            <a:ext cx="259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Metric3D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논문</a:t>
            </a:r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리뷰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405E1-4E19-C623-4BF7-C4151DE039E5}"/>
              </a:ext>
            </a:extLst>
          </p:cNvPr>
          <p:cNvSpPr txBox="1"/>
          <p:nvPr/>
        </p:nvSpPr>
        <p:spPr>
          <a:xfrm>
            <a:off x="880557" y="1267741"/>
            <a:ext cx="2598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Metric Ambiguity Analysis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pic>
        <p:nvPicPr>
          <p:cNvPr id="6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6B5E0C26-A933-6932-C981-AE975A5E4D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98"/>
          <a:stretch/>
        </p:blipFill>
        <p:spPr>
          <a:xfrm>
            <a:off x="872313" y="1932996"/>
            <a:ext cx="4804587" cy="1432496"/>
          </a:xfrm>
          <a:prstGeom prst="rect">
            <a:avLst/>
          </a:prstGeom>
        </p:spPr>
      </p:pic>
      <p:pic>
        <p:nvPicPr>
          <p:cNvPr id="9" name="그림 8" descr="라인, 도표, 폰트, 그래프이(가) 표시된 사진&#10;&#10;자동 생성된 설명">
            <a:extLst>
              <a:ext uri="{FF2B5EF4-FFF2-40B4-BE49-F238E27FC236}">
                <a16:creationId xmlns:a16="http://schemas.microsoft.com/office/drawing/2014/main" id="{A1C4E0B6-A41D-82F6-94E4-A4405B91B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075" y="1783142"/>
            <a:ext cx="4762675" cy="13835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40A66F-37ED-0260-CDF4-3C75116409BE}"/>
              </a:ext>
            </a:extLst>
          </p:cNvPr>
          <p:cNvSpPr txBox="1"/>
          <p:nvPr/>
        </p:nvSpPr>
        <p:spPr>
          <a:xfrm>
            <a:off x="880557" y="4194051"/>
            <a:ext cx="84348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센서 사이즈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픽셀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사이즈는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깊이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추정에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관련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없음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457200" indent="-457200">
              <a:buAutoNum type="arabicPeriod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초점 거리는 깊이 추정에 관련 있음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6469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E19A52-3403-F9F9-0441-ABF79C4936CB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22DA25-11CD-A0CB-83A4-38F338537680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6B6C8A-FCB3-73C0-5BC8-1F07F92EE86E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1B8429-6F54-A952-76E9-DEDF982F1402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34C46-FB98-E90F-C880-F806BDA036E0}"/>
              </a:ext>
            </a:extLst>
          </p:cNvPr>
          <p:cNvSpPr txBox="1"/>
          <p:nvPr/>
        </p:nvSpPr>
        <p:spPr>
          <a:xfrm>
            <a:off x="880557" y="742224"/>
            <a:ext cx="259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Metric3D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논문</a:t>
            </a:r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리뷰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405E1-4E19-C623-4BF7-C4151DE039E5}"/>
              </a:ext>
            </a:extLst>
          </p:cNvPr>
          <p:cNvSpPr txBox="1"/>
          <p:nvPr/>
        </p:nvSpPr>
        <p:spPr>
          <a:xfrm>
            <a:off x="880557" y="1267741"/>
            <a:ext cx="3455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Canonical Camera Transformation 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pic>
        <p:nvPicPr>
          <p:cNvPr id="5" name="그림 4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9D69C26D-CF3C-793D-2911-CF2B3CEDF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15" y="1723552"/>
            <a:ext cx="9088932" cy="22940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84D0EF-AFE2-86D7-ACBA-7FB3F2782B84}"/>
              </a:ext>
            </a:extLst>
          </p:cNvPr>
          <p:cNvSpPr txBox="1"/>
          <p:nvPr/>
        </p:nvSpPr>
        <p:spPr>
          <a:xfrm>
            <a:off x="880557" y="4708401"/>
            <a:ext cx="84348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방법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 : Depth Label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변환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방법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2: Image Size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변환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5394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E19A52-3403-F9F9-0441-ABF79C4936CB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22DA25-11CD-A0CB-83A4-38F338537680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6B6C8A-FCB3-73C0-5BC8-1F07F92EE86E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1B8429-6F54-A952-76E9-DEDF982F1402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34C46-FB98-E90F-C880-F806BDA036E0}"/>
              </a:ext>
            </a:extLst>
          </p:cNvPr>
          <p:cNvSpPr txBox="1"/>
          <p:nvPr/>
        </p:nvSpPr>
        <p:spPr>
          <a:xfrm>
            <a:off x="880557" y="742224"/>
            <a:ext cx="259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Metric3D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논문</a:t>
            </a:r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리뷰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405E1-4E19-C623-4BF7-C4151DE039E5}"/>
              </a:ext>
            </a:extLst>
          </p:cNvPr>
          <p:cNvSpPr txBox="1"/>
          <p:nvPr/>
        </p:nvSpPr>
        <p:spPr>
          <a:xfrm>
            <a:off x="880557" y="1267741"/>
            <a:ext cx="128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Supervision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84D0EF-AFE2-86D7-ACBA-7FB3F2782B84}"/>
              </a:ext>
            </a:extLst>
          </p:cNvPr>
          <p:cNvSpPr txBox="1"/>
          <p:nvPr/>
        </p:nvSpPr>
        <p:spPr>
          <a:xfrm>
            <a:off x="880557" y="1714885"/>
            <a:ext cx="84348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Random Proposal Normalization Loss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활용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1C4391-30C2-E5C9-5165-1AAD1756DE8C}"/>
              </a:ext>
            </a:extLst>
          </p:cNvPr>
          <p:cNvSpPr txBox="1"/>
          <p:nvPr/>
        </p:nvSpPr>
        <p:spPr>
          <a:xfrm>
            <a:off x="880556" y="2192806"/>
            <a:ext cx="926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하나의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이미지로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깊이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측정을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하기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위해서는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세부적인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깊이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정보를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보존하는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것이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중요</a:t>
            </a:r>
            <a:endParaRPr kumimoji="1" lang="en-US" altLang="en-US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기존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방법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(scale-shift invariant loss)는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이미지를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전체적으로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정규화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-&gt;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근거리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영역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세밀한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차이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압축</a:t>
            </a:r>
            <a:endParaRPr kumimoji="1" lang="en-US" altLang="en-US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이미지를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패치별로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정규화하여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세부적인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깊이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정보</a:t>
            </a:r>
            <a:r>
              <a:rPr kumimoji="1" lang="en-US" altLang="en-US" spc="-6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en-US" spc="-6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  <a:endParaRPr kumimoji="1" lang="ko-Kore-US" altLang="en-US" spc="-6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657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3CD7C8-B272-5602-DD6F-6C8836285E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C74374-EA70-5DB6-32A1-940F9F9B2B26}"/>
              </a:ext>
            </a:extLst>
          </p:cNvPr>
          <p:cNvSpPr txBox="1"/>
          <p:nvPr/>
        </p:nvSpPr>
        <p:spPr>
          <a:xfrm>
            <a:off x="8156325" y="316961"/>
            <a:ext cx="5542223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ko-KR" sz="59500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</a:t>
            </a:r>
            <a:endParaRPr kumimoji="1" lang="ko-KR" altLang="en-US" sz="59500" spc="-6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DA993-FBB2-9D04-5FF6-32E5DB5EF685}"/>
              </a:ext>
            </a:extLst>
          </p:cNvPr>
          <p:cNvSpPr txBox="1"/>
          <p:nvPr/>
        </p:nvSpPr>
        <p:spPr>
          <a:xfrm>
            <a:off x="9451896" y="417249"/>
            <a:ext cx="2457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YYMMDD </a:t>
            </a:r>
            <a:r>
              <a:rPr kumimoji="1" lang="ko-KR" altLang="en-US" sz="1600" b="1" dirty="0">
                <a:solidFill>
                  <a:schemeClr val="bg1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  <a:endParaRPr kumimoji="1" lang="ko-Kore-US" altLang="en-US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E7BD3C-073A-CBA0-D033-5BD2C9806AFB}"/>
              </a:ext>
            </a:extLst>
          </p:cNvPr>
          <p:cNvSpPr txBox="1"/>
          <p:nvPr/>
        </p:nvSpPr>
        <p:spPr>
          <a:xfrm>
            <a:off x="1080867" y="4375140"/>
            <a:ext cx="6024784" cy="93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Camera &amp;</a:t>
            </a:r>
            <a:r>
              <a:rPr kumimoji="1" lang="ko-KR" altLang="en-US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kumimoji="1" lang="en-US" altLang="ko-KR" sz="4800" b="1" spc="-6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World</a:t>
            </a:r>
          </a:p>
        </p:txBody>
      </p:sp>
    </p:spTree>
    <p:extLst>
      <p:ext uri="{BB962C8B-B14F-4D97-AF65-F5344CB8AC3E}">
        <p14:creationId xmlns:p14="http://schemas.microsoft.com/office/powerpoint/2010/main" val="422113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E19A52-3403-F9F9-0441-ABF79C4936CB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22DA25-11CD-A0CB-83A4-38F338537680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6B6C8A-FCB3-73C0-5BC8-1F07F92EE86E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1B8429-6F54-A952-76E9-DEDF982F1402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34C46-FB98-E90F-C880-F806BDA036E0}"/>
              </a:ext>
            </a:extLst>
          </p:cNvPr>
          <p:cNvSpPr txBox="1"/>
          <p:nvPr/>
        </p:nvSpPr>
        <p:spPr>
          <a:xfrm>
            <a:off x="880557" y="742224"/>
            <a:ext cx="259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Metric3D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논문</a:t>
            </a:r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 </a:t>
            </a:r>
            <a:r>
              <a:rPr kumimoji="1" lang="en-US" altLang="en-US" sz="2400" spc="-60" dirty="0" err="1">
                <a:latin typeface="Pretendard Medium" panose="02000503000000020004" pitchFamily="2" charset="-127"/>
                <a:ea typeface="Pretendard Medium" panose="02000503000000020004" pitchFamily="2" charset="-127"/>
              </a:rPr>
              <a:t>리뷰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405E1-4E19-C623-4BF7-C4151DE039E5}"/>
              </a:ext>
            </a:extLst>
          </p:cNvPr>
          <p:cNvSpPr txBox="1"/>
          <p:nvPr/>
        </p:nvSpPr>
        <p:spPr>
          <a:xfrm>
            <a:off x="880557" y="1267741"/>
            <a:ext cx="566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결과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pic>
        <p:nvPicPr>
          <p:cNvPr id="5" name="그림 4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21A678B3-3BD2-9144-847B-AEE80A9F4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" y="1804633"/>
            <a:ext cx="3935441" cy="2613133"/>
          </a:xfrm>
          <a:prstGeom prst="rect">
            <a:avLst/>
          </a:prstGeom>
        </p:spPr>
      </p:pic>
      <p:pic>
        <p:nvPicPr>
          <p:cNvPr id="10" name="그림 9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6BCA9B3C-412A-30FC-02E7-2F1734BD5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039" y="2649452"/>
            <a:ext cx="6908581" cy="11559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8ECFC2-F446-8355-9F96-052BB7C403A9}"/>
              </a:ext>
            </a:extLst>
          </p:cNvPr>
          <p:cNvSpPr txBox="1"/>
          <p:nvPr/>
        </p:nvSpPr>
        <p:spPr>
          <a:xfrm>
            <a:off x="880557" y="4956843"/>
            <a:ext cx="84348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Depth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Estimation : NYUv2, KITTI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데이터셋에서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기존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SOTA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모델과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비슷한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성능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3D Reconstruction : NYUv2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데이터셋에서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대부분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SOTA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달성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5192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F3EC0A-75D5-7A20-B447-2B0374D40267}"/>
              </a:ext>
            </a:extLst>
          </p:cNvPr>
          <p:cNvSpPr txBox="1"/>
          <p:nvPr/>
        </p:nvSpPr>
        <p:spPr>
          <a:xfrm>
            <a:off x="880557" y="742224"/>
            <a:ext cx="234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&amp; World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Motivation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0FC6E5-B555-0852-026C-3F831CA02D25}"/>
              </a:ext>
            </a:extLst>
          </p:cNvPr>
          <p:cNvSpPr txBox="1"/>
          <p:nvPr/>
        </p:nvSpPr>
        <p:spPr>
          <a:xfrm>
            <a:off x="3616562" y="2010179"/>
            <a:ext cx="6146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세계는 어떤 과정을 통해 카메라의 화면에 나타날까</a:t>
            </a:r>
            <a:r>
              <a:rPr kumimoji="1" lang="en-US" altLang="ko-KR" sz="20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CDC8F0B-E031-1A56-927C-57F898E50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536" y="2689103"/>
            <a:ext cx="3590925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81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Motivation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224201-B7CB-97F4-B1AD-E8A71E490C54}"/>
              </a:ext>
            </a:extLst>
          </p:cNvPr>
          <p:cNvSpPr txBox="1"/>
          <p:nvPr/>
        </p:nvSpPr>
        <p:spPr>
          <a:xfrm>
            <a:off x="3987035" y="2019502"/>
            <a:ext cx="42179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카메라와 세계와의 </a:t>
            </a:r>
            <a:r>
              <a:rPr kumimoji="1" lang="ko-KR" altLang="en-US" sz="2000" b="1" spc="-60" dirty="0">
                <a:solidFill>
                  <a:srgbClr val="0070C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관계</a:t>
            </a:r>
            <a:r>
              <a:rPr kumimoji="1" lang="ko-KR" altLang="en-US" sz="2000" spc="-6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파악하기</a:t>
            </a:r>
            <a:endParaRPr kumimoji="1" lang="en-US" altLang="ko-KR" sz="2000" spc="-6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1" name="순서도: 연결자 10">
            <a:extLst>
              <a:ext uri="{FF2B5EF4-FFF2-40B4-BE49-F238E27FC236}">
                <a16:creationId xmlns:a16="http://schemas.microsoft.com/office/drawing/2014/main" id="{BCA57BD6-B00E-6E43-C6B2-0013B68D4AD2}"/>
              </a:ext>
            </a:extLst>
          </p:cNvPr>
          <p:cNvSpPr/>
          <p:nvPr/>
        </p:nvSpPr>
        <p:spPr>
          <a:xfrm>
            <a:off x="1675398" y="2782669"/>
            <a:ext cx="2311637" cy="2098057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Camera</a:t>
            </a:r>
            <a:r>
              <a:rPr lang="ko-KR" altLang="en-US" sz="2000" dirty="0"/>
              <a:t> </a:t>
            </a:r>
            <a:r>
              <a:rPr lang="en-US" altLang="ko-KR" sz="2000" dirty="0" err="1"/>
              <a:t>Extrinsics</a:t>
            </a:r>
            <a:endParaRPr lang="ko-KR" altLang="en-US" sz="2000" dirty="0"/>
          </a:p>
        </p:txBody>
      </p: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F49E1843-4136-FE1A-EABE-227BA12DBCE5}"/>
              </a:ext>
            </a:extLst>
          </p:cNvPr>
          <p:cNvSpPr/>
          <p:nvPr/>
        </p:nvSpPr>
        <p:spPr>
          <a:xfrm>
            <a:off x="4940180" y="2784443"/>
            <a:ext cx="2311637" cy="2098057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Camera</a:t>
            </a:r>
            <a:r>
              <a:rPr lang="ko-KR" altLang="en-US" sz="2000" dirty="0"/>
              <a:t> </a:t>
            </a:r>
            <a:r>
              <a:rPr lang="en-US" altLang="ko-KR" sz="2000" dirty="0"/>
              <a:t>Intrinsics</a:t>
            </a:r>
            <a:endParaRPr lang="ko-KR" altLang="en-US" sz="2000" dirty="0"/>
          </a:p>
        </p:txBody>
      </p:sp>
      <p:sp>
        <p:nvSpPr>
          <p:cNvPr id="13" name="순서도: 연결자 12">
            <a:extLst>
              <a:ext uri="{FF2B5EF4-FFF2-40B4-BE49-F238E27FC236}">
                <a16:creationId xmlns:a16="http://schemas.microsoft.com/office/drawing/2014/main" id="{2F874AA7-A106-6351-3C2A-1F2C6AD8FC3D}"/>
              </a:ext>
            </a:extLst>
          </p:cNvPr>
          <p:cNvSpPr/>
          <p:nvPr/>
        </p:nvSpPr>
        <p:spPr>
          <a:xfrm>
            <a:off x="8204965" y="2784443"/>
            <a:ext cx="2311637" cy="2098057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Camera</a:t>
            </a:r>
            <a:r>
              <a:rPr lang="ko-KR" altLang="en-US" sz="2000" dirty="0"/>
              <a:t> </a:t>
            </a:r>
            <a:r>
              <a:rPr lang="en-US" altLang="ko-KR" sz="2000" dirty="0"/>
              <a:t>Distortion</a:t>
            </a:r>
            <a:endParaRPr lang="ko-KR" altLang="en-US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AA884B-DDFA-179E-EFEA-CC4ECA50DF19}"/>
              </a:ext>
            </a:extLst>
          </p:cNvPr>
          <p:cNvSpPr txBox="1"/>
          <p:nvPr/>
        </p:nvSpPr>
        <p:spPr>
          <a:xfrm>
            <a:off x="1894581" y="5021440"/>
            <a:ext cx="18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카메라를</a:t>
            </a:r>
            <a:r>
              <a:rPr kumimoji="1" lang="en-US" altLang="en-US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en-US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움직일</a:t>
            </a:r>
            <a:r>
              <a:rPr kumimoji="1" lang="en-US" altLang="en-US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때</a:t>
            </a:r>
            <a:endParaRPr kumimoji="1" lang="ko-Kore-US" altLang="en-US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B393D5-0857-C431-2728-602434F4AA02}"/>
              </a:ext>
            </a:extLst>
          </p:cNvPr>
          <p:cNvSpPr txBox="1"/>
          <p:nvPr/>
        </p:nvSpPr>
        <p:spPr>
          <a:xfrm>
            <a:off x="5190942" y="5018976"/>
            <a:ext cx="1846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Zoom in/out 할 때</a:t>
            </a:r>
            <a:endParaRPr kumimoji="1" lang="ko-Kore-US" altLang="en-US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91350B-6A8E-A49D-B818-5E24E2AACAD3}"/>
              </a:ext>
            </a:extLst>
          </p:cNvPr>
          <p:cNvSpPr txBox="1"/>
          <p:nvPr/>
        </p:nvSpPr>
        <p:spPr>
          <a:xfrm>
            <a:off x="8332777" y="5018976"/>
            <a:ext cx="2056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오이현상</a:t>
            </a:r>
            <a:r>
              <a:rPr kumimoji="1" lang="en-US" altLang="en-US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빔 </a:t>
            </a:r>
            <a:r>
              <a:rPr kumimoji="1" lang="en-US" altLang="en-US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프로젝터</a:t>
            </a:r>
            <a:endParaRPr kumimoji="1" lang="ko-Kore-US" altLang="en-US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DAADE3-DE7A-D040-C4CA-15E5EFF00FC3}"/>
              </a:ext>
            </a:extLst>
          </p:cNvPr>
          <p:cNvSpPr txBox="1"/>
          <p:nvPr/>
        </p:nvSpPr>
        <p:spPr>
          <a:xfrm>
            <a:off x="880557" y="742224"/>
            <a:ext cx="234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&amp; World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7117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873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Camera </a:t>
            </a:r>
            <a:r>
              <a:rPr kumimoji="1" lang="en-US" altLang="ko-KR" spc="-60" dirty="0" err="1">
                <a:latin typeface="Pretendard Light" panose="02000403000000020004" pitchFamily="2" charset="-127"/>
                <a:ea typeface="Pretendard Light" panose="02000403000000020004" pitchFamily="2" charset="-127"/>
              </a:rPr>
              <a:t>Extrinsics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FCBEC-0195-F26A-653A-E14D675A40B3}"/>
              </a:ext>
            </a:extLst>
          </p:cNvPr>
          <p:cNvSpPr txBox="1"/>
          <p:nvPr/>
        </p:nvSpPr>
        <p:spPr>
          <a:xfrm>
            <a:off x="880557" y="4840069"/>
            <a:ext cx="6872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  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카메라가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보는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방향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카메라의 위치 정보를 </a:t>
            </a:r>
            <a:r>
              <a:rPr kumimoji="1" lang="ko-KR" altLang="en-US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담고있는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행렬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R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3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x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3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rotation(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회전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행렬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t :   3 x 1 translation(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평행이동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행렬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8" name="그림 7" descr="텍스트, 폰트, 스크린샷, 번호이(가) 표시된 사진&#10;&#10;자동 생성된 설명">
            <a:extLst>
              <a:ext uri="{FF2B5EF4-FFF2-40B4-BE49-F238E27FC236}">
                <a16:creationId xmlns:a16="http://schemas.microsoft.com/office/drawing/2014/main" id="{829A6E22-90CC-50F7-D971-E7C7FFB87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562" y="2289129"/>
            <a:ext cx="4838949" cy="17653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5F609D-5DF3-34F3-0A89-55A7AD751440}"/>
              </a:ext>
            </a:extLst>
          </p:cNvPr>
          <p:cNvSpPr txBox="1"/>
          <p:nvPr/>
        </p:nvSpPr>
        <p:spPr>
          <a:xfrm>
            <a:off x="880557" y="742224"/>
            <a:ext cx="234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&amp; World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989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Camera Intrinsics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61FCBEC-0195-F26A-653A-E14D675A40B3}"/>
                  </a:ext>
                </a:extLst>
              </p:cNvPr>
              <p:cNvSpPr txBox="1"/>
              <p:nvPr/>
            </p:nvSpPr>
            <p:spPr>
              <a:xfrm>
                <a:off x="880557" y="4320151"/>
                <a:ext cx="6872793" cy="13717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Tx/>
                  <a:buChar char="-"/>
                </a:pPr>
                <a:r>
                  <a:rPr kumimoji="1" lang="ko-KR" altLang="en-US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카메라의 초점거리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,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주점의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위치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,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비대칭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계수를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담고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있는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행렬</a:t>
                </a:r>
                <a:endParaRPr kumimoji="1" lang="en-US" altLang="ko-KR" sz="2000" spc="-6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  <a:p>
                <a:pPr marL="342900" indent="-34290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sz="2000" i="1" spc="-60" smtClean="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</m:ctrlPr>
                      </m:sSubPr>
                      <m:e>
                        <m:r>
                          <a:rPr kumimoji="1" lang="en-US" altLang="ko-KR" sz="2000" b="0" i="1" spc="-60" smtClean="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  <m:t>𝑓</m:t>
                        </m:r>
                      </m:e>
                      <m:sub>
                        <m:r>
                          <a:rPr kumimoji="1" lang="en-US" altLang="ko-KR" sz="2000" b="0" i="1" spc="-60" smtClean="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  <m:t>𝑥</m:t>
                        </m:r>
                      </m:sub>
                    </m:sSub>
                    <m:r>
                      <a:rPr kumimoji="1" lang="en-US" altLang="ko-KR" sz="2000" b="0" i="1" spc="-60" smtClean="0">
                        <a:latin typeface="Cambria Math" panose="02040503050406030204" pitchFamily="18" charset="0"/>
                        <a:ea typeface="Pretendard Medium" panose="02000603000000020004" pitchFamily="2" charset="-127"/>
                        <a:cs typeface="Pretendard Medium" panose="02000603000000020004" pitchFamily="2" charset="-127"/>
                      </a:rPr>
                      <m:t>,</m:t>
                    </m:r>
                    <m:sSub>
                      <m:sSubPr>
                        <m:ctrlPr>
                          <a:rPr kumimoji="1" lang="en-US" altLang="ko-KR" sz="2000" i="1" spc="-6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</m:ctrlPr>
                      </m:sSubPr>
                      <m:e>
                        <m:r>
                          <a:rPr kumimoji="1" lang="en-US" altLang="ko-KR" sz="2000" i="1" spc="-6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  <m:t>𝑓</m:t>
                        </m:r>
                      </m:e>
                      <m:sub>
                        <m:r>
                          <a:rPr kumimoji="1" lang="en-US" altLang="ko-KR" sz="2000" b="0" i="1" spc="-60" smtClean="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  <m:t>𝑦</m:t>
                        </m:r>
                      </m:sub>
                    </m:sSub>
                  </m:oMath>
                </a14:m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:</a:t>
                </a:r>
                <a:r>
                  <a:rPr kumimoji="1" lang="ko-KR" altLang="en-US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카메라의 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x</a:t>
                </a:r>
                <a:r>
                  <a:rPr kumimoji="1" lang="ko-KR" altLang="en-US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축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,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y축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kumimoji="1" lang="ko-KR" altLang="en-US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초점거리 </a:t>
                </a:r>
                <a:endParaRPr kumimoji="1" lang="en-US" altLang="ko-KR" sz="2000" spc="-6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  <a:p>
                <a:pPr marL="342900" indent="-34290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sz="2000" i="1" spc="-60" smtClean="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</m:ctrlPr>
                      </m:sSubPr>
                      <m:e>
                        <m:r>
                          <a:rPr kumimoji="1" lang="en-US" altLang="ko-KR" sz="2000" b="0" i="1" spc="-60" smtClean="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  <m:t>𝑐</m:t>
                        </m:r>
                      </m:e>
                      <m:sub>
                        <m:r>
                          <a:rPr kumimoji="1" lang="en-US" altLang="ko-KR" sz="2000" b="0" i="1" spc="-60" smtClean="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  <m:t>𝑥</m:t>
                        </m:r>
                      </m:sub>
                    </m:sSub>
                    <m:r>
                      <a:rPr kumimoji="1" lang="en-US" altLang="ko-KR" sz="2000" b="0" i="1" spc="-60" smtClean="0">
                        <a:latin typeface="Cambria Math" panose="02040503050406030204" pitchFamily="18" charset="0"/>
                        <a:ea typeface="Pretendard Medium" panose="02000603000000020004" pitchFamily="2" charset="-127"/>
                        <a:cs typeface="Pretendard Medium" panose="02000603000000020004" pitchFamily="2" charset="-127"/>
                      </a:rPr>
                      <m:t>,</m:t>
                    </m:r>
                    <m:sSub>
                      <m:sSubPr>
                        <m:ctrlPr>
                          <a:rPr kumimoji="1" lang="en-US" altLang="ko-KR" sz="2000" i="1" spc="-6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</m:ctrlPr>
                      </m:sSubPr>
                      <m:e>
                        <m:r>
                          <a:rPr kumimoji="1" lang="en-US" altLang="ko-KR" sz="2000" b="0" i="1" spc="-60" smtClean="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  <m:t>𝑐</m:t>
                        </m:r>
                      </m:e>
                      <m:sub>
                        <m:r>
                          <a:rPr kumimoji="1" lang="en-US" altLang="ko-KR" sz="2000" b="0" i="1" spc="-60" smtClean="0">
                            <a:latin typeface="Cambria Math" panose="02040503050406030204" pitchFamily="18" charset="0"/>
                            <a:ea typeface="Pretendard Medium" panose="02000603000000020004" pitchFamily="2" charset="-127"/>
                            <a:cs typeface="Pretendard Medium" panose="02000603000000020004" pitchFamily="2" charset="-127"/>
                          </a:rPr>
                          <m:t>𝑦</m:t>
                        </m:r>
                      </m:sub>
                    </m:sSub>
                  </m:oMath>
                </a14:m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:</a:t>
                </a:r>
                <a:r>
                  <a:rPr kumimoji="1" lang="ko-KR" altLang="en-US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이미지 평면의 주점의 위치</a:t>
                </a:r>
                <a:endParaRPr kumimoji="1" lang="en-US" altLang="ko-KR" sz="2000" spc="-6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  <a:p>
                <a:pPr marL="342900" indent="-342900">
                  <a:buFontTx/>
                  <a:buChar char="-"/>
                </a:pPr>
                <a14:m>
                  <m:oMath xmlns:m="http://schemas.openxmlformats.org/officeDocument/2006/math">
                    <m:r>
                      <a:rPr kumimoji="1" lang="en-US" altLang="ko-KR" sz="2000" b="0" i="1" spc="-60" smtClean="0">
                        <a:latin typeface="Cambria Math" panose="02040503050406030204" pitchFamily="18" charset="0"/>
                        <a:ea typeface="Pretendard Medium" panose="02000603000000020004" pitchFamily="2" charset="-127"/>
                        <a:cs typeface="Pretendard Medium" panose="02000603000000020004" pitchFamily="2" charset="-127"/>
                      </a:rPr>
                      <m:t>𝑠</m:t>
                    </m:r>
                  </m:oMath>
                </a14:m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: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비대칭</a:t>
                </a:r>
                <a:r>
                  <a:rPr kumimoji="1" lang="en-US" altLang="ko-KR" sz="2000" spc="-6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kumimoji="1" lang="en-US" altLang="ko-KR" sz="2000" spc="-60" dirty="0" err="1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계수</a:t>
                </a:r>
                <a:endParaRPr kumimoji="1" lang="en-US" altLang="ko-KR" sz="2000" spc="-6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61FCBEC-0195-F26A-653A-E14D675A40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557" y="4320151"/>
                <a:ext cx="6872793" cy="1371786"/>
              </a:xfrm>
              <a:prstGeom prst="rect">
                <a:avLst/>
              </a:prstGeom>
              <a:blipFill>
                <a:blip r:embed="rId2"/>
                <a:stretch>
                  <a:fillRect l="-887" t="-2667" b="-711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그림 9" descr="시계, 폰트, 텍스트, 번호이(가) 표시된 사진&#10;&#10;자동 생성된 설명">
            <a:extLst>
              <a:ext uri="{FF2B5EF4-FFF2-40B4-BE49-F238E27FC236}">
                <a16:creationId xmlns:a16="http://schemas.microsoft.com/office/drawing/2014/main" id="{1C63FD33-99A0-6410-B618-B228B7CE8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953" y="2152615"/>
            <a:ext cx="3289469" cy="13716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3FC981-DB7F-058F-18BF-AB404E5C69F9}"/>
              </a:ext>
            </a:extLst>
          </p:cNvPr>
          <p:cNvSpPr txBox="1"/>
          <p:nvPr/>
        </p:nvSpPr>
        <p:spPr>
          <a:xfrm>
            <a:off x="880557" y="742224"/>
            <a:ext cx="234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&amp; World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1604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Camera Intrinsics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3FC981-DB7F-058F-18BF-AB404E5C69F9}"/>
              </a:ext>
            </a:extLst>
          </p:cNvPr>
          <p:cNvSpPr txBox="1"/>
          <p:nvPr/>
        </p:nvSpPr>
        <p:spPr>
          <a:xfrm>
            <a:off x="880557" y="742224"/>
            <a:ext cx="234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&amp; World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90542EE-8DAE-5F62-CDF5-1DE52021B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89" y="2138724"/>
            <a:ext cx="3573376" cy="152421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3F2B6B8-4CB4-BB11-DF24-279EA5B23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2075" y="2042802"/>
            <a:ext cx="2590800" cy="1704975"/>
          </a:xfrm>
          <a:prstGeom prst="rect">
            <a:avLst/>
          </a:prstGeom>
        </p:spPr>
      </p:pic>
      <p:pic>
        <p:nvPicPr>
          <p:cNvPr id="15" name="그림 14" descr="도표, 텍스트, 라인, 스크린샷이(가) 표시된 사진&#10;&#10;자동 생성된 설명">
            <a:extLst>
              <a:ext uri="{FF2B5EF4-FFF2-40B4-BE49-F238E27FC236}">
                <a16:creationId xmlns:a16="http://schemas.microsoft.com/office/drawing/2014/main" id="{3B7B43F0-D964-8289-4B3B-1920A4A2E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2417" y="1763351"/>
            <a:ext cx="3938206" cy="22281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B54C0E6-43D3-141D-DAE8-98E3B1B6DCD6}"/>
              </a:ext>
            </a:extLst>
          </p:cNvPr>
          <p:cNvSpPr txBox="1"/>
          <p:nvPr/>
        </p:nvSpPr>
        <p:spPr>
          <a:xfrm>
            <a:off x="880557" y="4660723"/>
            <a:ext cx="6872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초점거리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렌즈와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센서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사이의 거리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주점의 위치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핀홀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렌즈에서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평면으로의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수선의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발</a:t>
            </a:r>
          </a:p>
          <a:p>
            <a:pPr marL="342900" indent="-342900">
              <a:buFontTx/>
              <a:buChar char="-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비대칭 계수 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센서의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픽셀의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기울어짐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정도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(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요즘은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잘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만듦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14626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18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Camera Distortion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FCBEC-0195-F26A-653A-E14D675A40B3}"/>
              </a:ext>
            </a:extLst>
          </p:cNvPr>
          <p:cNvSpPr txBox="1"/>
          <p:nvPr/>
        </p:nvSpPr>
        <p:spPr>
          <a:xfrm>
            <a:off x="880557" y="4904366"/>
            <a:ext cx="104446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렌즈의 특성에 의해 발생하는 이미지의 왜곡을 반영한 함수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Radial Distortion(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방사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왜곡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) : 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이미지의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중심에서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멀어질</a:t>
            </a:r>
            <a:r>
              <a:rPr kumimoji="1" lang="ko-KR" altLang="en-US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수록 커지는 왜곡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센서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사이즈가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클수록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두드러짐</a:t>
            </a:r>
            <a:endParaRPr kumimoji="1" lang="en-US" altLang="ko-KR" sz="2000" spc="-60" dirty="0"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Tangential Distortion(</a:t>
            </a:r>
            <a:r>
              <a:rPr kumimoji="1" lang="ko-KR" altLang="en-US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접선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ea typeface="Pretendard Medium" panose="02000603000000020004" pitchFamily="2" charset="-127"/>
                <a:cs typeface="Pretendard Medium" panose="02000603000000020004" pitchFamily="2" charset="-127"/>
              </a:rPr>
              <a:t>왜곡</a:t>
            </a:r>
            <a:r>
              <a:rPr kumimoji="1" lang="en-US" altLang="ko-KR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) : </a:t>
            </a:r>
            <a:r>
              <a:rPr kumimoji="1" lang="ko-KR" altLang="en-US" sz="2000" spc="-60" dirty="0">
                <a:ea typeface="Pretendard Medium" panose="02000603000000020004" pitchFamily="2" charset="-127"/>
                <a:cs typeface="Pretendard Medium" panose="02000603000000020004" pitchFamily="2" charset="-127"/>
              </a:rPr>
              <a:t>렌즈와 이미지 센서가 평행하지 않을 때 생기는 왜곡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pic>
        <p:nvPicPr>
          <p:cNvPr id="8" name="그림 7" descr="텍스트, 폰트, 타이포그래피이(가) 표시된 사진&#10;&#10;자동 생성된 설명">
            <a:extLst>
              <a:ext uri="{FF2B5EF4-FFF2-40B4-BE49-F238E27FC236}">
                <a16:creationId xmlns:a16="http://schemas.microsoft.com/office/drawing/2014/main" id="{847D78BA-1EA5-80FC-0386-704D98616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913" y="1972131"/>
            <a:ext cx="4445228" cy="1943200"/>
          </a:xfrm>
          <a:prstGeom prst="rect">
            <a:avLst/>
          </a:prstGeom>
        </p:spPr>
      </p:pic>
      <p:pic>
        <p:nvPicPr>
          <p:cNvPr id="12" name="그림 11" descr="텍스트, 폰트, 타이포그래피이(가) 표시된 사진&#10;&#10;자동 생성된 설명">
            <a:extLst>
              <a:ext uri="{FF2B5EF4-FFF2-40B4-BE49-F238E27FC236}">
                <a16:creationId xmlns:a16="http://schemas.microsoft.com/office/drawing/2014/main" id="{C412F846-491F-B7FA-3B67-9FA9B5816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852" y="2086437"/>
            <a:ext cx="4572235" cy="17145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75F2051-7E28-7EDE-78CC-73C0CF4C92A4}"/>
              </a:ext>
            </a:extLst>
          </p:cNvPr>
          <p:cNvSpPr txBox="1"/>
          <p:nvPr/>
        </p:nvSpPr>
        <p:spPr>
          <a:xfrm>
            <a:off x="2429257" y="3983364"/>
            <a:ext cx="1704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Radial Distortion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88CFAA-9157-D2F3-106B-975495C2CA04}"/>
              </a:ext>
            </a:extLst>
          </p:cNvPr>
          <p:cNvSpPr txBox="1"/>
          <p:nvPr/>
        </p:nvSpPr>
        <p:spPr>
          <a:xfrm>
            <a:off x="7728121" y="3900238"/>
            <a:ext cx="2127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Tangential Distortion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9E634D-E079-50E0-42B5-8D6224FD5A54}"/>
              </a:ext>
            </a:extLst>
          </p:cNvPr>
          <p:cNvSpPr txBox="1"/>
          <p:nvPr/>
        </p:nvSpPr>
        <p:spPr>
          <a:xfrm>
            <a:off x="880557" y="742224"/>
            <a:ext cx="234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&amp; World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737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E2B4356-4D86-35BF-6F73-CF54EF3E247D}"/>
              </a:ext>
            </a:extLst>
          </p:cNvPr>
          <p:cNvSpPr/>
          <p:nvPr/>
        </p:nvSpPr>
        <p:spPr>
          <a:xfrm>
            <a:off x="641131" y="794381"/>
            <a:ext cx="147145" cy="357352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E76AC6B-B308-3F99-0843-705B8C36E7D3}"/>
              </a:ext>
            </a:extLst>
          </p:cNvPr>
          <p:cNvSpPr/>
          <p:nvPr/>
        </p:nvSpPr>
        <p:spPr>
          <a:xfrm>
            <a:off x="0" y="0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6F7202-3C9E-D960-3943-C85D4A143969}"/>
              </a:ext>
            </a:extLst>
          </p:cNvPr>
          <p:cNvSpPr/>
          <p:nvPr/>
        </p:nvSpPr>
        <p:spPr>
          <a:xfrm>
            <a:off x="0" y="6626772"/>
            <a:ext cx="12192000" cy="23122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F1BEE-70F5-66CC-6A88-21515F6219EF}"/>
              </a:ext>
            </a:extLst>
          </p:cNvPr>
          <p:cNvSpPr txBox="1"/>
          <p:nvPr/>
        </p:nvSpPr>
        <p:spPr>
          <a:xfrm>
            <a:off x="9440674" y="417249"/>
            <a:ext cx="2468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YYMMDD </a:t>
            </a:r>
            <a:r>
              <a:rPr kumimoji="1" lang="ko-KR" altLang="en-US" sz="1600" b="1" dirty="0">
                <a:solidFill>
                  <a:srgbClr val="264A8E"/>
                </a:solidFill>
                <a:latin typeface="Poppins" pitchFamily="2" charset="0"/>
                <a:ea typeface="Pretendard" panose="02000503000000020004" pitchFamily="2" charset="-127"/>
                <a:cs typeface="Poppins" pitchFamily="2" charset="0"/>
              </a:rPr>
              <a:t>자율주행팀 미팅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D43CFE-5F82-BBD5-6683-C7979EF0EA82}"/>
              </a:ext>
            </a:extLst>
          </p:cNvPr>
          <p:cNvSpPr txBox="1"/>
          <p:nvPr/>
        </p:nvSpPr>
        <p:spPr>
          <a:xfrm>
            <a:off x="880557" y="1267741"/>
            <a:ext cx="948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pc="-60" dirty="0">
                <a:latin typeface="Pretendard Light" panose="02000403000000020004" pitchFamily="2" charset="-127"/>
                <a:ea typeface="Pretendard Light" panose="02000403000000020004" pitchFamily="2" charset="-127"/>
              </a:rPr>
              <a:t>Process</a:t>
            </a:r>
            <a:endParaRPr kumimoji="1" lang="ko-Kore-US" altLang="en-US" spc="-60" dirty="0"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B32775-8A0D-A3EF-B468-65AAF7E7A699}"/>
              </a:ext>
            </a:extLst>
          </p:cNvPr>
          <p:cNvSpPr txBox="1"/>
          <p:nvPr/>
        </p:nvSpPr>
        <p:spPr>
          <a:xfrm>
            <a:off x="880557" y="742224"/>
            <a:ext cx="234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spc="-60" dirty="0">
                <a:latin typeface="Pretendard Medium" panose="02000503000000020004" pitchFamily="2" charset="-127"/>
                <a:ea typeface="Pretendard Medium" panose="02000503000000020004" pitchFamily="2" charset="-127"/>
              </a:rPr>
              <a:t>Camera &amp; World</a:t>
            </a:r>
            <a:endParaRPr kumimoji="1" lang="ko-Kore-US" altLang="en-US" sz="2400" spc="-60" dirty="0">
              <a:latin typeface="Pretendard Medium" panose="02000503000000020004" pitchFamily="2" charset="-127"/>
              <a:ea typeface="Pretendard Medium" panose="02000503000000020004" pitchFamily="2" charset="-127"/>
            </a:endParaRPr>
          </a:p>
        </p:txBody>
      </p:sp>
      <p:pic>
        <p:nvPicPr>
          <p:cNvPr id="8" name="그림 7" descr="도표, 텍스트, 라인, 스크린샷이(가) 표시된 사진&#10;&#10;자동 생성된 설명">
            <a:extLst>
              <a:ext uri="{FF2B5EF4-FFF2-40B4-BE49-F238E27FC236}">
                <a16:creationId xmlns:a16="http://schemas.microsoft.com/office/drawing/2014/main" id="{A45BA6AB-7C1F-417A-B1FA-5A91A49E2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650" y="1637073"/>
            <a:ext cx="5154015" cy="29160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005681E-5089-DE50-E847-B2DC0736DBF7}"/>
              </a:ext>
            </a:extLst>
          </p:cNvPr>
          <p:cNvSpPr txBox="1"/>
          <p:nvPr/>
        </p:nvSpPr>
        <p:spPr>
          <a:xfrm>
            <a:off x="880557" y="4841698"/>
            <a:ext cx="6872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 1. 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월드 좌표계 설정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 2.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월드 좌표계의 위치를 카메라 좌표계의 위치로 변환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Step 3. </a:t>
            </a:r>
            <a:r>
              <a:rPr kumimoji="1" lang="ko-KR" altLang="en-US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카메라 좌표계의 위치를 픽셀 </a:t>
            </a:r>
            <a:r>
              <a:rPr kumimoji="1" lang="ko-KR" altLang="en-US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자표계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이미지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좌표계</a:t>
            </a:r>
            <a:r>
              <a:rPr kumimoji="1" lang="en-US" altLang="ko-KR" sz="2000" spc="-6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)로 </a:t>
            </a:r>
            <a:r>
              <a:rPr kumimoji="1" lang="en-US" altLang="ko-KR" sz="2000" spc="-6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변환</a:t>
            </a:r>
            <a:endParaRPr kumimoji="1" lang="en-US" altLang="ko-KR" sz="2000" spc="-6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8735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kumimoji="1" spc="-60" dirty="0" smtClean="0">
            <a:latin typeface="Noto Sans CJK KR DemiLight" panose="020B0400000000000000" pitchFamily="34" charset="-128"/>
            <a:ea typeface="Noto Sans CJK KR DemiLight" panose="020B0400000000000000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6471</TotalTime>
  <Words>613</Words>
  <Application>Microsoft Office PowerPoint</Application>
  <PresentationFormat>와이드스크린</PresentationFormat>
  <Paragraphs>119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3" baseType="lpstr">
      <vt:lpstr>Pretendard SemiBold</vt:lpstr>
      <vt:lpstr>Arial</vt:lpstr>
      <vt:lpstr>Pretendard Black</vt:lpstr>
      <vt:lpstr>Wingdings</vt:lpstr>
      <vt:lpstr>Pretendard Medium</vt:lpstr>
      <vt:lpstr>Calibri</vt:lpstr>
      <vt:lpstr>Pretendard</vt:lpstr>
      <vt:lpstr>Calibri Light</vt:lpstr>
      <vt:lpstr>Cambria Math</vt:lpstr>
      <vt:lpstr>Pretendard Light</vt:lpstr>
      <vt:lpstr>Poppins</vt:lpstr>
      <vt:lpstr>Pretendard Thin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이성배</dc:creator>
  <cp:lastModifiedBy>윤성호</cp:lastModifiedBy>
  <cp:revision>95</cp:revision>
  <dcterms:created xsi:type="dcterms:W3CDTF">2022-06-26T03:47:52Z</dcterms:created>
  <dcterms:modified xsi:type="dcterms:W3CDTF">2024-11-16T03:55:32Z</dcterms:modified>
</cp:coreProperties>
</file>

<file path=docProps/thumbnail.jpeg>
</file>